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1"/>
  </p:notesMasterIdLst>
  <p:handoutMasterIdLst>
    <p:handoutMasterId r:id="rId432"/>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1180" r:id="rId218"/>
    <p:sldId id="995" r:id="rId219"/>
    <p:sldId id="996" r:id="rId220"/>
    <p:sldId id="1179" r:id="rId221"/>
    <p:sldId id="1037" r:id="rId222"/>
    <p:sldId id="1045" r:id="rId223"/>
    <p:sldId id="966" r:id="rId224"/>
    <p:sldId id="967" r:id="rId225"/>
    <p:sldId id="957" r:id="rId226"/>
    <p:sldId id="968" r:id="rId227"/>
    <p:sldId id="958" r:id="rId228"/>
    <p:sldId id="959" r:id="rId229"/>
    <p:sldId id="960" r:id="rId230"/>
    <p:sldId id="962" r:id="rId231"/>
    <p:sldId id="963" r:id="rId232"/>
    <p:sldId id="964" r:id="rId233"/>
    <p:sldId id="984" r:id="rId234"/>
    <p:sldId id="985" r:id="rId235"/>
    <p:sldId id="987" r:id="rId236"/>
    <p:sldId id="988" r:id="rId237"/>
    <p:sldId id="989" r:id="rId238"/>
    <p:sldId id="1006" r:id="rId239"/>
    <p:sldId id="354" r:id="rId240"/>
    <p:sldId id="359" r:id="rId241"/>
    <p:sldId id="355" r:id="rId242"/>
    <p:sldId id="366" r:id="rId243"/>
    <p:sldId id="365" r:id="rId244"/>
    <p:sldId id="935" r:id="rId245"/>
    <p:sldId id="364" r:id="rId246"/>
    <p:sldId id="363" r:id="rId247"/>
    <p:sldId id="356" r:id="rId248"/>
    <p:sldId id="501" r:id="rId249"/>
    <p:sldId id="422" r:id="rId250"/>
    <p:sldId id="400" r:id="rId251"/>
    <p:sldId id="408" r:id="rId252"/>
    <p:sldId id="405" r:id="rId253"/>
    <p:sldId id="406" r:id="rId254"/>
    <p:sldId id="402" r:id="rId255"/>
    <p:sldId id="407" r:id="rId256"/>
    <p:sldId id="945" r:id="rId257"/>
    <p:sldId id="403" r:id="rId258"/>
    <p:sldId id="404" r:id="rId259"/>
    <p:sldId id="401" r:id="rId260"/>
    <p:sldId id="936" r:id="rId261"/>
    <p:sldId id="937" r:id="rId262"/>
    <p:sldId id="938" r:id="rId263"/>
    <p:sldId id="939" r:id="rId264"/>
    <p:sldId id="940" r:id="rId265"/>
    <p:sldId id="1159" r:id="rId266"/>
    <p:sldId id="1148" r:id="rId267"/>
    <p:sldId id="1155" r:id="rId268"/>
    <p:sldId id="1145" r:id="rId269"/>
    <p:sldId id="1146" r:id="rId270"/>
    <p:sldId id="1158" r:id="rId271"/>
    <p:sldId id="1147" r:id="rId272"/>
    <p:sldId id="1156" r:id="rId273"/>
    <p:sldId id="1149" r:id="rId274"/>
    <p:sldId id="1152" r:id="rId275"/>
    <p:sldId id="1153" r:id="rId276"/>
    <p:sldId id="1154" r:id="rId277"/>
    <p:sldId id="1157" r:id="rId278"/>
    <p:sldId id="1151" r:id="rId279"/>
    <p:sldId id="1047" r:id="rId280"/>
    <p:sldId id="424" r:id="rId281"/>
    <p:sldId id="906" r:id="rId282"/>
    <p:sldId id="425" r:id="rId283"/>
    <p:sldId id="427" r:id="rId284"/>
    <p:sldId id="428" r:id="rId285"/>
    <p:sldId id="429" r:id="rId286"/>
    <p:sldId id="301" r:id="rId287"/>
    <p:sldId id="302" r:id="rId288"/>
    <p:sldId id="304" r:id="rId289"/>
    <p:sldId id="306" r:id="rId290"/>
    <p:sldId id="389" r:id="rId291"/>
    <p:sldId id="390" r:id="rId292"/>
    <p:sldId id="311" r:id="rId293"/>
    <p:sldId id="431" r:id="rId294"/>
    <p:sldId id="432" r:id="rId295"/>
    <p:sldId id="503" r:id="rId296"/>
    <p:sldId id="305" r:id="rId297"/>
    <p:sldId id="310" r:id="rId298"/>
    <p:sldId id="518" r:id="rId299"/>
    <p:sldId id="312" r:id="rId300"/>
    <p:sldId id="313" r:id="rId301"/>
    <p:sldId id="309" r:id="rId302"/>
    <p:sldId id="324" r:id="rId303"/>
    <p:sldId id="308" r:id="rId304"/>
    <p:sldId id="307" r:id="rId305"/>
    <p:sldId id="430" r:id="rId306"/>
    <p:sldId id="314" r:id="rId307"/>
    <p:sldId id="323" r:id="rId308"/>
    <p:sldId id="315" r:id="rId309"/>
    <p:sldId id="316" r:id="rId310"/>
    <p:sldId id="319" r:id="rId311"/>
    <p:sldId id="396" r:id="rId312"/>
    <p:sldId id="321" r:id="rId313"/>
    <p:sldId id="322" r:id="rId314"/>
    <p:sldId id="394" r:id="rId315"/>
    <p:sldId id="395" r:id="rId316"/>
    <p:sldId id="393" r:id="rId317"/>
    <p:sldId id="954" r:id="rId318"/>
    <p:sldId id="274" r:id="rId319"/>
    <p:sldId id="372" r:id="rId320"/>
    <p:sldId id="1007" r:id="rId321"/>
    <p:sldId id="888" r:id="rId322"/>
    <p:sldId id="373" r:id="rId323"/>
    <p:sldId id="374" r:id="rId324"/>
    <p:sldId id="397" r:id="rId325"/>
    <p:sldId id="376" r:id="rId326"/>
    <p:sldId id="375" r:id="rId327"/>
    <p:sldId id="398" r:id="rId328"/>
    <p:sldId id="377" r:id="rId329"/>
    <p:sldId id="378" r:id="rId330"/>
    <p:sldId id="379" r:id="rId331"/>
    <p:sldId id="399" r:id="rId332"/>
    <p:sldId id="505" r:id="rId333"/>
    <p:sldId id="381" r:id="rId334"/>
    <p:sldId id="384" r:id="rId335"/>
    <p:sldId id="383" r:id="rId336"/>
    <p:sldId id="902"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519" r:id="rId388"/>
    <p:sldId id="436" r:id="rId389"/>
    <p:sldId id="438" r:id="rId390"/>
    <p:sldId id="486" r:id="rId391"/>
    <p:sldId id="511" r:id="rId392"/>
    <p:sldId id="448" r:id="rId393"/>
    <p:sldId id="452" r:id="rId394"/>
    <p:sldId id="453" r:id="rId395"/>
    <p:sldId id="450" r:id="rId396"/>
    <p:sldId id="454" r:id="rId397"/>
    <p:sldId id="455" r:id="rId398"/>
    <p:sldId id="451" r:id="rId399"/>
    <p:sldId id="456" r:id="rId400"/>
    <p:sldId id="502" r:id="rId401"/>
    <p:sldId id="467" r:id="rId402"/>
    <p:sldId id="457" r:id="rId403"/>
    <p:sldId id="459" r:id="rId404"/>
    <p:sldId id="461" r:id="rId405"/>
    <p:sldId id="460" r:id="rId406"/>
    <p:sldId id="513" r:id="rId407"/>
    <p:sldId id="458" r:id="rId408"/>
    <p:sldId id="469" r:id="rId409"/>
    <p:sldId id="470" r:id="rId410"/>
    <p:sldId id="471" r:id="rId411"/>
    <p:sldId id="512" r:id="rId412"/>
    <p:sldId id="472" r:id="rId413"/>
    <p:sldId id="473" r:id="rId414"/>
    <p:sldId id="474" r:id="rId415"/>
    <p:sldId id="475" r:id="rId416"/>
    <p:sldId id="476" r:id="rId417"/>
    <p:sldId id="462" r:id="rId418"/>
    <p:sldId id="514" r:id="rId419"/>
    <p:sldId id="515" r:id="rId420"/>
    <p:sldId id="516" r:id="rId421"/>
    <p:sldId id="517" r:id="rId422"/>
    <p:sldId id="463" r:id="rId423"/>
    <p:sldId id="482" r:id="rId424"/>
    <p:sldId id="464" r:id="rId425"/>
    <p:sldId id="465" r:id="rId426"/>
    <p:sldId id="466" r:id="rId427"/>
    <p:sldId id="483" r:id="rId428"/>
    <p:sldId id="484" r:id="rId429"/>
    <p:sldId id="500" r:id="rId4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Hidden] AWS Services" id="{B8A58FD2-1D05-4687-A404-A01EA4ACEE86}">
          <p14:sldIdLst>
            <p14:sldId id="511"/>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presProps" Target="pres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microsoft.com/office/2016/11/relationships/changesInfo" Target="changesInfos/changesInfo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tableStyles" Target="tableStyle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503F9F7-9BED-445E-8ECC-044A1A1DE9D3}"/>
    <pc:docChg chg="undo custSel addSld modSld">
      <pc:chgData name="Matteo Francia" userId="fbe833e6-b551-4418-a2a7-4d1023d25bd4" providerId="ADAL" clId="{2503F9F7-9BED-445E-8ECC-044A1A1DE9D3}" dt="2023-11-21T18:02:18.419" v="406" actId="1076"/>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1-28T16:40:59.609" v="1154" actId="20577"/>
      <pc:docMkLst>
        <pc:docMk/>
      </pc:docMkLst>
      <pc:sldChg chg="del">
        <pc:chgData name="Matteo Francia" userId="fbe833e6-b551-4418-a2a7-4d1023d25bd4" providerId="ADAL" clId="{2003E0E2-173B-4A76-8EDD-72EBA622826D}" dt="2023-11-28T16:40:54.519" v="1153" actId="47"/>
        <pc:sldMkLst>
          <pc:docMk/>
          <pc:sldMk cId="1427760672" sldId="386"/>
        </pc:sldMkLst>
      </pc:sldChg>
      <pc:sldChg chg="modSp mod">
        <pc:chgData name="Matteo Francia" userId="fbe833e6-b551-4418-a2a7-4d1023d25bd4" providerId="ADAL" clId="{2003E0E2-173B-4A76-8EDD-72EBA622826D}" dt="2023-11-28T16:38:01.245" v="1147" actId="207"/>
        <pc:sldMkLst>
          <pc:docMk/>
          <pc:sldMk cId="3278501019" sldId="399"/>
        </pc:sldMkLst>
        <pc:spChg chg="mod">
          <ac:chgData name="Matteo Francia" userId="fbe833e6-b551-4418-a2a7-4d1023d25bd4" providerId="ADAL" clId="{2003E0E2-173B-4A76-8EDD-72EBA622826D}" dt="2023-11-28T16:38:01.245" v="1147" actId="207"/>
          <ac:spMkLst>
            <pc:docMk/>
            <pc:sldMk cId="3278501019" sldId="399"/>
            <ac:spMk id="9" creationId="{ABC273EF-F520-4E1B-998B-51619B8F7C90}"/>
          </ac:spMkLst>
        </pc:spChg>
      </pc:sldChg>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modNotesTx">
        <pc:chgData name="Matteo Francia" userId="fbe833e6-b551-4418-a2a7-4d1023d25bd4" providerId="ADAL" clId="{2003E0E2-173B-4A76-8EDD-72EBA622826D}" dt="2023-11-28T16:40:59.609" v="1154" actId="20577"/>
        <pc:sldMkLst>
          <pc:docMk/>
          <pc:sldMk cId="1871317691" sldId="902"/>
        </pc:sldMkLst>
        <pc:spChg chg="mod">
          <ac:chgData name="Matteo Francia" userId="fbe833e6-b551-4418-a2a7-4d1023d25bd4" providerId="ADAL" clId="{2003E0E2-173B-4A76-8EDD-72EBA622826D}" dt="2023-11-28T16:40:20.678" v="1152" actId="21"/>
          <ac:spMkLst>
            <pc:docMk/>
            <pc:sldMk cId="1871317691" sldId="902"/>
            <ac:spMk id="9" creationId="{ABC273EF-F520-4E1B-998B-51619B8F7C90}"/>
          </ac:spMkLst>
        </pc:spChg>
        <pc:graphicFrameChg chg="modGraphic">
          <ac:chgData name="Matteo Francia" userId="fbe833e6-b551-4418-a2a7-4d1023d25bd4" providerId="ADAL" clId="{2003E0E2-173B-4A76-8EDD-72EBA622826D}" dt="2023-11-28T16:40:59.609" v="1154" actId="20577"/>
          <ac:graphicFrameMkLst>
            <pc:docMk/>
            <pc:sldMk cId="1871317691" sldId="902"/>
            <ac:graphicFrameMk id="11" creationId="{7A2B8EDD-28C4-4630-BF9E-13F6902232B5}"/>
          </ac:graphicFrameMkLst>
        </pc:graphicFrameChg>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docChg>
  </pc:docChgLst>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1-28T07:00:21.159" v="269" actId="103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2023-11-28</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28/11/2023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268</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281</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290</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336</a:t>
            </a:fld>
            <a:endParaRPr lang="it-IT"/>
          </a:p>
        </p:txBody>
      </p:sp>
    </p:spTree>
    <p:extLst>
      <p:ext uri="{BB962C8B-B14F-4D97-AF65-F5344CB8AC3E}">
        <p14:creationId xmlns:p14="http://schemas.microsoft.com/office/powerpoint/2010/main" val="427669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21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8.jpg"/><Relationship Id="rId4" Type="http://schemas.openxmlformats.org/officeDocument/2006/relationships/image" Target="../media/image126.svg"/></Relationships>
</file>

<file path=ppt/slides/_rels/slide221.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png"/><Relationship Id="rId39" Type="http://schemas.openxmlformats.org/officeDocument/2006/relationships/image" Target="../media/image206.png"/><Relationship Id="rId21" Type="http://schemas.openxmlformats.org/officeDocument/2006/relationships/image" Target="../media/image188.png"/><Relationship Id="rId34" Type="http://schemas.openxmlformats.org/officeDocument/2006/relationships/image" Target="../media/image201.png"/><Relationship Id="rId42" Type="http://schemas.openxmlformats.org/officeDocument/2006/relationships/image" Target="../media/image209.png"/><Relationship Id="rId47" Type="http://schemas.openxmlformats.org/officeDocument/2006/relationships/image" Target="../media/image214.png"/><Relationship Id="rId50" Type="http://schemas.openxmlformats.org/officeDocument/2006/relationships/image" Target="../media/image217.png"/><Relationship Id="rId55" Type="http://schemas.openxmlformats.org/officeDocument/2006/relationships/image" Target="../media/image222.png"/><Relationship Id="rId7" Type="http://schemas.openxmlformats.org/officeDocument/2006/relationships/image" Target="../media/image174.png"/><Relationship Id="rId2" Type="http://schemas.openxmlformats.org/officeDocument/2006/relationships/image" Target="../media/image169.png"/><Relationship Id="rId16" Type="http://schemas.openxmlformats.org/officeDocument/2006/relationships/image" Target="../media/image183.png"/><Relationship Id="rId29" Type="http://schemas.openxmlformats.org/officeDocument/2006/relationships/image" Target="../media/image196.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png"/><Relationship Id="rId40" Type="http://schemas.openxmlformats.org/officeDocument/2006/relationships/image" Target="../media/image207.png"/><Relationship Id="rId45" Type="http://schemas.openxmlformats.org/officeDocument/2006/relationships/image" Target="../media/image212.png"/><Relationship Id="rId53" Type="http://schemas.openxmlformats.org/officeDocument/2006/relationships/image" Target="../media/image220.png"/><Relationship Id="rId58" Type="http://schemas.openxmlformats.org/officeDocument/2006/relationships/image" Target="../media/image225.png"/><Relationship Id="rId5" Type="http://schemas.openxmlformats.org/officeDocument/2006/relationships/image" Target="../media/image172.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 Id="rId43" Type="http://schemas.openxmlformats.org/officeDocument/2006/relationships/image" Target="../media/image210.png"/><Relationship Id="rId48" Type="http://schemas.openxmlformats.org/officeDocument/2006/relationships/image" Target="../media/image215.png"/><Relationship Id="rId56" Type="http://schemas.openxmlformats.org/officeDocument/2006/relationships/image" Target="../media/image223.png"/><Relationship Id="rId8" Type="http://schemas.openxmlformats.org/officeDocument/2006/relationships/image" Target="../media/image175.png"/><Relationship Id="rId51" Type="http://schemas.openxmlformats.org/officeDocument/2006/relationships/image" Target="../media/image218.png"/><Relationship Id="rId3" Type="http://schemas.openxmlformats.org/officeDocument/2006/relationships/image" Target="../media/image170.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38"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26.png"/><Relationship Id="rId20" Type="http://schemas.openxmlformats.org/officeDocument/2006/relationships/image" Target="../media/image187.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73.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image" Target="../media/image216.png"/><Relationship Id="rId57" Type="http://schemas.openxmlformats.org/officeDocument/2006/relationships/image" Target="../media/image224.png"/><Relationship Id="rId10" Type="http://schemas.openxmlformats.org/officeDocument/2006/relationships/image" Target="../media/image177.png"/><Relationship Id="rId31" Type="http://schemas.openxmlformats.org/officeDocument/2006/relationships/image" Target="../media/image198.png"/><Relationship Id="rId44" Type="http://schemas.openxmlformats.org/officeDocument/2006/relationships/image" Target="../media/image211.png"/><Relationship Id="rId52" Type="http://schemas.openxmlformats.org/officeDocument/2006/relationships/image" Target="../media/image219.png"/><Relationship Id="rId60" Type="http://schemas.openxmlformats.org/officeDocument/2006/relationships/image" Target="../media/image227.png"/></Relationships>
</file>

<file path=ppt/slides/_rels/slide288.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264.sv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322.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svg"/><Relationship Id="rId4" Type="http://schemas.openxmlformats.org/officeDocument/2006/relationships/image" Target="../media/image271.png"/></Relationships>
</file>

<file path=ppt/slides/_rels/slide32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7.png"/><Relationship Id="rId4" Type="http://schemas.openxmlformats.org/officeDocument/2006/relationships/image" Target="../media/image30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a:t>The </a:t>
            </a:r>
            <a:r>
              <a:rPr lang="en-US" i="1"/>
              <a:t>aggregate </a:t>
            </a:r>
            <a:r>
              <a:rPr lang="en-US"/>
              <a:t>term comes from Domain-Driven Design</a:t>
            </a:r>
          </a:p>
          <a:p>
            <a:pPr lvl="1"/>
            <a:r>
              <a:rPr lang="en-US"/>
              <a:t>An aggregate is a group of tightly coupled objects to be handled as a block</a:t>
            </a:r>
          </a:p>
          <a:p>
            <a:pPr lvl="1"/>
            <a:r>
              <a:rPr lang="en-US"/>
              <a:t>Aggregates are the basic unit for data manipulation and consistency management</a:t>
            </a:r>
          </a:p>
          <a:p>
            <a:r>
              <a:rPr lang="en-US"/>
              <a:t>Advantages</a:t>
            </a:r>
          </a:p>
          <a:p>
            <a:pPr lvl="1"/>
            <a:r>
              <a:rPr lang="en-US">
                <a:solidFill>
                  <a:schemeClr val="accent2"/>
                </a:solidFill>
              </a:rPr>
              <a:t>Can be distributed trivially</a:t>
            </a:r>
          </a:p>
          <a:p>
            <a:pPr lvl="2"/>
            <a:r>
              <a:rPr lang="en-US"/>
              <a:t>Data the should be used together (e.g., orders and details) are stored together</a:t>
            </a:r>
          </a:p>
          <a:p>
            <a:pPr lvl="1"/>
            <a:r>
              <a:rPr lang="en-US">
                <a:solidFill>
                  <a:schemeClr val="accent2"/>
                </a:solidFill>
              </a:rPr>
              <a:t>Facilitate the developer's job</a:t>
            </a:r>
            <a:r>
              <a:rPr lang="en-US"/>
              <a:t> </a:t>
            </a:r>
          </a:p>
          <a:p>
            <a:pPr lvl="2"/>
            <a:r>
              <a:rPr lang="en-US"/>
              <a:t>By surpassing the impedance mismatch problem</a:t>
            </a:r>
          </a:p>
          <a:p>
            <a:r>
              <a:rPr lang="en-US"/>
              <a:t>Disadvantages </a:t>
            </a:r>
          </a:p>
          <a:p>
            <a:pPr lvl="1"/>
            <a:r>
              <a:rPr lang="en-US" b="1"/>
              <a:t>No design strategy exists for aggregates</a:t>
            </a:r>
          </a:p>
          <a:p>
            <a:pPr lvl="2"/>
            <a:r>
              <a:rPr lang="en-US">
                <a:solidFill>
                  <a:srgbClr val="FF0000"/>
                </a:solidFill>
              </a:rPr>
              <a:t>It only depends on how they are meant to be used</a:t>
            </a:r>
          </a:p>
          <a:p>
            <a:pPr lvl="1"/>
            <a:r>
              <a:rPr lang="en-US"/>
              <a:t>Can optimize only a limited set of queries</a:t>
            </a:r>
          </a:p>
          <a:p>
            <a:pPr lvl="1"/>
            <a:r>
              <a:rPr lang="en-US"/>
              <a:t>Data denormalization </a:t>
            </a:r>
            <a:r>
              <a:rPr lang="en-US">
                <a:sym typeface="Wingdings" panose="05000000000000000000" pitchFamily="2" charset="2"/>
              </a:rPr>
              <a:t> possible inconsistencies</a:t>
            </a:r>
            <a:endParaRPr lang="en-US"/>
          </a:p>
          <a:p>
            <a:r>
              <a:rPr lang="en-US"/>
              <a:t>RDBMSs are agnostic from this point of view</a:t>
            </a:r>
          </a:p>
          <a:p>
            <a:endParaRPr lang="en-US">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a:t>The </a:t>
            </a:r>
            <a:r>
              <a:rPr lang="en-US">
                <a:solidFill>
                  <a:srgbClr val="FF0000"/>
                </a:solidFill>
              </a:rPr>
              <a:t>quorum mechanism </a:t>
            </a:r>
            <a:r>
              <a:rPr lang="en-US"/>
              <a:t>ensures consistent IO under replication</a:t>
            </a:r>
          </a:p>
          <a:p>
            <a:pPr lvl="1"/>
            <a:r>
              <a:rPr lang="en-US"/>
              <a:t>Based on contacting a majority of the nodes responsible for certain data </a:t>
            </a:r>
          </a:p>
          <a:p>
            <a:pPr lvl="1"/>
            <a:r>
              <a:rPr lang="en-US"/>
              <a:t>The quorum is the minimum number of nodes that a distributed operation has to obtain in order to be allowed to perform an operation on a replicated data item</a:t>
            </a:r>
          </a:p>
          <a:p>
            <a:r>
              <a:rPr lang="en-US"/>
              <a:t>Each data item has N replicas</a:t>
            </a:r>
          </a:p>
          <a:p>
            <a:pPr lvl="1"/>
            <a:r>
              <a:rPr lang="en-US"/>
              <a:t>Writing quorum: W &gt; N/2</a:t>
            </a:r>
          </a:p>
          <a:p>
            <a:pPr lvl="2"/>
            <a:r>
              <a:rPr lang="en-US"/>
              <a:t>The write operation is allowed only if W replicas can be updated</a:t>
            </a:r>
          </a:p>
          <a:p>
            <a:pPr lvl="2"/>
            <a:r>
              <a:rPr lang="en-US"/>
              <a:t>Ensures that two write operations cannot occur concurrently</a:t>
            </a:r>
          </a:p>
          <a:p>
            <a:pPr lvl="1"/>
            <a:r>
              <a:rPr lang="en-US"/>
              <a:t>Reading quorum: R &gt; N-W</a:t>
            </a:r>
          </a:p>
          <a:p>
            <a:pPr lvl="2"/>
            <a:r>
              <a:rPr lang="en-US"/>
              <a:t>The read operation is allowed only if R replicas can be read</a:t>
            </a:r>
          </a:p>
          <a:p>
            <a:pPr lvl="2"/>
            <a:r>
              <a:rPr lang="en-US"/>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err="1">
                <a:latin typeface="Consolas" panose="020B0609020204030204" pitchFamily="49" charset="0"/>
              </a:rPr>
              <a:t>whoami</a:t>
            </a:r>
            <a:endParaRPr lang="en-US" noProof="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a:t>Optimizing soil moisture is crucial for watering and crop performance [1]</a:t>
            </a:r>
          </a:p>
          <a:p>
            <a:pPr lvl="1"/>
            <a:r>
              <a:rPr lang="en-US" b="1" noProof="0">
                <a:solidFill>
                  <a:srgbClr val="0070C0"/>
                </a:solidFill>
              </a:rPr>
              <a:t>GOAL</a:t>
            </a:r>
            <a:r>
              <a:rPr lang="en-US" noProof="0"/>
              <a:t>: build an expert system to save water while improving fruit quality (i.e., provide a recommendation of the optimal amount of water)</a:t>
            </a:r>
          </a:p>
          <a:p>
            <a:pPr lvl="1"/>
            <a:r>
              <a:rPr lang="en-US" noProof="0">
                <a:solidFill>
                  <a:srgbClr val="FF5050"/>
                </a:solidFill>
              </a:rPr>
              <a:t>Soils </a:t>
            </a:r>
            <a:r>
              <a:rPr lang="en-US" noProof="0"/>
              <a:t>have different water retention</a:t>
            </a:r>
          </a:p>
          <a:p>
            <a:pPr lvl="1"/>
            <a:r>
              <a:rPr lang="en-US" noProof="0">
                <a:solidFill>
                  <a:srgbClr val="FF5050"/>
                </a:solidFill>
              </a:rPr>
              <a:t>Watering systems </a:t>
            </a:r>
            <a:r>
              <a:rPr lang="en-US" noProof="0"/>
              <a:t>have different behaviors (e.g., drippers and sprinklers)</a:t>
            </a:r>
          </a:p>
          <a:p>
            <a:pPr lvl="1"/>
            <a:r>
              <a:rPr lang="en-US" noProof="0">
                <a:solidFill>
                  <a:srgbClr val="FF5050"/>
                </a:solidFill>
              </a:rPr>
              <a:t>Plants </a:t>
            </a:r>
            <a:r>
              <a:rPr lang="en-US" noProof="0"/>
              <a:t>have different water demand (e.g., Kiwi [2] vs Grapes)</a:t>
            </a:r>
          </a:p>
          <a:p>
            <a:pPr lvl="1"/>
            <a:r>
              <a:rPr lang="en-US" noProof="0">
                <a:solidFill>
                  <a:srgbClr val="FF5050"/>
                </a:solidFill>
              </a:rPr>
              <a:t>Sensors</a:t>
            </a:r>
            <a:r>
              <a:rPr lang="en-US" noProof="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a:t>We need to understand how the soil behaves</a:t>
            </a:r>
          </a:p>
          <a:p>
            <a:endParaRPr lang="en-US" sz="2000" noProof="0"/>
          </a:p>
          <a:p>
            <a:r>
              <a:rPr lang="en-US" sz="2000" noProof="0">
                <a:solidFill>
                  <a:srgbClr val="FF5050"/>
                </a:solidFill>
              </a:rPr>
              <a:t>Simulate</a:t>
            </a:r>
            <a:r>
              <a:rPr lang="en-US" sz="2000" noProof="0"/>
              <a:t> [1, 2] the soil behavior according to physical models [3]</a:t>
            </a:r>
          </a:p>
          <a:p>
            <a:pPr lvl="1"/>
            <a:r>
              <a:rPr lang="en-US" sz="1600" noProof="0"/>
              <a:t>However, a </a:t>
            </a:r>
            <a:r>
              <a:rPr lang="en-US" sz="1600" noProof="0">
                <a:solidFill>
                  <a:srgbClr val="FF5050"/>
                </a:solidFill>
              </a:rPr>
              <a:t>fine tuning </a:t>
            </a:r>
            <a:r>
              <a:rPr lang="en-US" sz="1600" noProof="0"/>
              <a:t>is required</a:t>
            </a:r>
          </a:p>
          <a:p>
            <a:pPr lvl="1"/>
            <a:r>
              <a:rPr lang="en-US" sz="1600" noProof="0"/>
              <a:t>We need to </a:t>
            </a:r>
            <a:r>
              <a:rPr lang="en-US" sz="1600" noProof="0">
                <a:solidFill>
                  <a:srgbClr val="0070C0"/>
                </a:solidFill>
              </a:rPr>
              <a:t>know/parametrize everything</a:t>
            </a:r>
          </a:p>
          <a:p>
            <a:pPr lvl="2"/>
            <a:r>
              <a:rPr lang="en-US" sz="1400" noProof="0"/>
              <a:t>Soil (e.g., retention curve, hysteresis [3])</a:t>
            </a:r>
          </a:p>
          <a:p>
            <a:pPr lvl="2"/>
            <a:r>
              <a:rPr lang="en-US" sz="1400" noProof="0"/>
              <a:t>Plant (e.g., roots, LAI)</a:t>
            </a:r>
          </a:p>
          <a:p>
            <a:pPr lvl="2"/>
            <a:r>
              <a:rPr lang="en-US" sz="1400" noProof="0"/>
              <a:t>Weather conditions (temperature, humidity, wind, precipitations)</a:t>
            </a:r>
          </a:p>
          <a:p>
            <a:pPr lvl="2"/>
            <a:r>
              <a:rPr lang="en-US" sz="1400" noProof="0"/>
              <a:t>Watering system (e.g., capacity, distance between drippers)</a:t>
            </a:r>
          </a:p>
          <a:p>
            <a:r>
              <a:rPr lang="en-US" sz="2000" noProof="0"/>
              <a:t>Tuning can take months (of human interactions)!</a:t>
            </a:r>
          </a:p>
          <a:p>
            <a:pPr lvl="1"/>
            <a:r>
              <a:rPr lang="en-US" sz="1600" noProof="0"/>
              <a:t>Need to collect samples from the field… if parameters are incorrect, trace back</a:t>
            </a:r>
          </a:p>
          <a:p>
            <a:pPr lvl="1"/>
            <a:r>
              <a:rPr lang="en-US" sz="1600" noProof="0"/>
              <a:t>Need to implement/code all these features into the simulator [1, 2]</a:t>
            </a:r>
          </a:p>
          <a:p>
            <a:pPr lvl="1"/>
            <a:r>
              <a:rPr lang="en-US" sz="1600" noProof="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221</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5939741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242</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244</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245</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247</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250</a:t>
            </a:fld>
            <a:endParaRPr lang="it-IT"/>
          </a:p>
        </p:txBody>
      </p:sp>
    </p:spTree>
    <p:extLst>
      <p:ext uri="{BB962C8B-B14F-4D97-AF65-F5344CB8AC3E}">
        <p14:creationId xmlns:p14="http://schemas.microsoft.com/office/powerpoint/2010/main" val="7791636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5208958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260</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261</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262</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265</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268</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270</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274</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275</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282</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Tree>
    <p:extLst>
      <p:ext uri="{BB962C8B-B14F-4D97-AF65-F5344CB8AC3E}">
        <p14:creationId xmlns:p14="http://schemas.microsoft.com/office/powerpoint/2010/main" val="37975210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287</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289</a:t>
            </a:fld>
            <a:endParaRPr lang="it-IT"/>
          </a:p>
        </p:txBody>
      </p:sp>
    </p:spTree>
    <p:extLst>
      <p:ext uri="{BB962C8B-B14F-4D97-AF65-F5344CB8AC3E}">
        <p14:creationId xmlns:p14="http://schemas.microsoft.com/office/powerpoint/2010/main" val="320664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Tree>
    <p:extLst>
      <p:ext uri="{BB962C8B-B14F-4D97-AF65-F5344CB8AC3E}">
        <p14:creationId xmlns:p14="http://schemas.microsoft.com/office/powerpoint/2010/main" val="17227641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293</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296</a:t>
            </a:fld>
            <a:endParaRPr lang="it-IT"/>
          </a:p>
        </p:txBody>
      </p:sp>
    </p:spTree>
    <p:extLst>
      <p:ext uri="{BB962C8B-B14F-4D97-AF65-F5344CB8AC3E}">
        <p14:creationId xmlns:p14="http://schemas.microsoft.com/office/powerpoint/2010/main" val="566102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297</a:t>
            </a:fld>
            <a:endParaRPr lang="it-IT"/>
          </a:p>
        </p:txBody>
      </p:sp>
    </p:spTree>
    <p:extLst>
      <p:ext uri="{BB962C8B-B14F-4D97-AF65-F5344CB8AC3E}">
        <p14:creationId xmlns:p14="http://schemas.microsoft.com/office/powerpoint/2010/main" val="34902978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a:p>
        </p:txBody>
      </p:sp>
    </p:spTree>
    <p:extLst>
      <p:ext uri="{BB962C8B-B14F-4D97-AF65-F5344CB8AC3E}">
        <p14:creationId xmlns:p14="http://schemas.microsoft.com/office/powerpoint/2010/main" val="335129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301</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304</a:t>
            </a:fld>
            <a:endParaRPr lang="it-IT"/>
          </a:p>
        </p:txBody>
      </p:sp>
    </p:spTree>
    <p:extLst>
      <p:ext uri="{BB962C8B-B14F-4D97-AF65-F5344CB8AC3E}">
        <p14:creationId xmlns:p14="http://schemas.microsoft.com/office/powerpoint/2010/main" val="309836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4256249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a:p>
        </p:txBody>
      </p:sp>
    </p:spTree>
    <p:extLst>
      <p:ext uri="{BB962C8B-B14F-4D97-AF65-F5344CB8AC3E}">
        <p14:creationId xmlns:p14="http://schemas.microsoft.com/office/powerpoint/2010/main" val="16916511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308</a:t>
            </a:fld>
            <a:endParaRPr lang="it-IT"/>
          </a:p>
        </p:txBody>
      </p:sp>
    </p:spTree>
    <p:extLst>
      <p:ext uri="{BB962C8B-B14F-4D97-AF65-F5344CB8AC3E}">
        <p14:creationId xmlns:p14="http://schemas.microsoft.com/office/powerpoint/2010/main" val="38218671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173515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a:t>A data platform is a </a:t>
            </a:r>
            <a:r>
              <a:rPr lang="en-US" b="1"/>
              <a:t>centralized</a:t>
            </a:r>
            <a:r>
              <a:rPr lang="en-US"/>
              <a:t> infrastructure that facilitates the ingestion, storage, management, and exploitation of large volumes of heterogeneous data. It provides a collection of </a:t>
            </a:r>
            <a:r>
              <a:rPr lang="en-US" b="1"/>
              <a:t>independent</a:t>
            </a:r>
            <a:r>
              <a:rPr lang="en-US"/>
              <a:t> and </a:t>
            </a:r>
            <a:r>
              <a:rPr lang="en-US" b="1"/>
              <a:t>well-integrated</a:t>
            </a:r>
            <a:r>
              <a:rPr lang="en-US"/>
              <a:t> services meeting </a:t>
            </a:r>
            <a:r>
              <a:rPr lang="en-US" b="1"/>
              <a:t>end-to-end</a:t>
            </a:r>
            <a:r>
              <a:rPr lang="en-US"/>
              <a:t> data needs.</a:t>
            </a:r>
          </a:p>
          <a:p>
            <a:pPr lvl="1"/>
            <a:endParaRPr lang="en-US" b="1"/>
          </a:p>
          <a:p>
            <a:pPr lvl="1"/>
            <a:r>
              <a:rPr lang="en-US" b="1"/>
              <a:t>Centralized</a:t>
            </a:r>
            <a:r>
              <a:rPr lang="en-US"/>
              <a:t>: is conceptually a single and unified component</a:t>
            </a:r>
          </a:p>
          <a:p>
            <a:pPr lvl="1"/>
            <a:r>
              <a:rPr lang="en-US" b="1"/>
              <a:t>Independent</a:t>
            </a:r>
            <a:r>
              <a:rPr lang="en-US"/>
              <a:t>: a service is not coupled with any other</a:t>
            </a:r>
          </a:p>
          <a:p>
            <a:pPr lvl="1"/>
            <a:r>
              <a:rPr lang="en-US" b="1"/>
              <a:t>Well-integrated</a:t>
            </a:r>
            <a:r>
              <a:rPr lang="en-US"/>
              <a:t>: services have interfaces that enable easy and frictionless composition</a:t>
            </a:r>
          </a:p>
          <a:p>
            <a:pPr lvl="1"/>
            <a:r>
              <a:rPr lang="en-US" b="1"/>
              <a:t>End-to-end</a:t>
            </a:r>
            <a:r>
              <a:rPr lang="en-US"/>
              <a:t>: services cover the entire data life cycle</a:t>
            </a:r>
          </a:p>
          <a:p>
            <a:endParaRPr lang="en-US" noProof="0"/>
          </a:p>
          <a:p>
            <a:r>
              <a:rPr lang="en-US" noProof="0"/>
              <a:t>Rationale: relieve users from complexity of administration and provision</a:t>
            </a:r>
          </a:p>
          <a:p>
            <a:pPr lvl="1"/>
            <a:r>
              <a:rPr lang="en-US" noProof="0"/>
              <a:t>Not only technological skills, but also privacy, access control, etc.</a:t>
            </a:r>
          </a:p>
          <a:p>
            <a:pPr lvl="1"/>
            <a:r>
              <a:rPr lang="en-US" noProof="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9949009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312</a:t>
            </a:fld>
            <a:endParaRPr lang="it-IT"/>
          </a:p>
        </p:txBody>
      </p:sp>
    </p:spTree>
    <p:extLst>
      <p:ext uri="{BB962C8B-B14F-4D97-AF65-F5344CB8AC3E}">
        <p14:creationId xmlns:p14="http://schemas.microsoft.com/office/powerpoint/2010/main" val="36028342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313</a:t>
            </a:fld>
            <a:endParaRPr lang="it-IT"/>
          </a:p>
        </p:txBody>
      </p:sp>
    </p:spTree>
    <p:extLst>
      <p:ext uri="{BB962C8B-B14F-4D97-AF65-F5344CB8AC3E}">
        <p14:creationId xmlns:p14="http://schemas.microsoft.com/office/powerpoint/2010/main" val="654334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320</a:t>
            </a:fld>
            <a:endParaRPr lang="it-IT"/>
          </a:p>
        </p:txBody>
      </p:sp>
    </p:spTree>
    <p:extLst>
      <p:ext uri="{BB962C8B-B14F-4D97-AF65-F5344CB8AC3E}">
        <p14:creationId xmlns:p14="http://schemas.microsoft.com/office/powerpoint/2010/main" val="30232812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321</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a:p>
        </p:txBody>
      </p:sp>
    </p:spTree>
    <p:extLst>
      <p:ext uri="{BB962C8B-B14F-4D97-AF65-F5344CB8AC3E}">
        <p14:creationId xmlns:p14="http://schemas.microsoft.com/office/powerpoint/2010/main" val="3225323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326</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Tree>
    <p:extLst>
      <p:ext uri="{BB962C8B-B14F-4D97-AF65-F5344CB8AC3E}">
        <p14:creationId xmlns:p14="http://schemas.microsoft.com/office/powerpoint/2010/main" val="126895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a:p>
            <a:endParaRPr lang="en-US" dirty="0"/>
          </a:p>
          <a:p>
            <a:r>
              <a:rPr lang="en-US" noProof="0" dirty="0"/>
              <a:t>Prices change over the year</a:t>
            </a:r>
            <a:endParaRPr lang="en-US" dirty="0"/>
          </a:p>
          <a:p>
            <a:pPr lvl="1"/>
            <a:r>
              <a:rPr lang="en-US" b="0" i="0" u="none" strike="noStrike" baseline="0" noProof="0" dirty="0">
                <a:latin typeface="NimbusSanL-Regu"/>
              </a:rPr>
              <a:t>In 2022, 162000$/year</a:t>
            </a:r>
            <a:endParaRPr lang="en-US" noProof="0" dirty="0"/>
          </a:p>
          <a:p>
            <a:pPr lvl="1"/>
            <a:r>
              <a:rPr lang="en-US" b="0" i="0" u="none" strike="noStrike" baseline="0" noProof="0" dirty="0">
                <a:latin typeface="NimbusSanL-Regu"/>
              </a:rPr>
              <a:t>In 2023, 146000$/year</a:t>
            </a:r>
            <a:endParaRPr lang="en-US" noProof="0" dirty="0"/>
          </a:p>
          <a:p>
            <a:endParaRPr lang="en-US" noProof="0"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Tree>
    <p:extLst>
      <p:ext uri="{BB962C8B-B14F-4D97-AF65-F5344CB8AC3E}">
        <p14:creationId xmlns:p14="http://schemas.microsoft.com/office/powerpoint/2010/main" val="11600814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27388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56000920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https://calculator.aws/#/estimate?id=05965ca7de23fd9e7d2ab2cd0175fe8c01822c9c</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388</a:t>
            </a:fld>
            <a:endParaRPr lang="it-IT"/>
          </a:p>
        </p:txBody>
      </p:sp>
    </p:spTree>
    <p:extLst>
      <p:ext uri="{BB962C8B-B14F-4D97-AF65-F5344CB8AC3E}">
        <p14:creationId xmlns:p14="http://schemas.microsoft.com/office/powerpoint/2010/main" val="215037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389</a:t>
            </a:fld>
            <a:endParaRPr lang="it-IT"/>
          </a:p>
        </p:txBody>
      </p:sp>
    </p:spTree>
    <p:extLst>
      <p:ext uri="{BB962C8B-B14F-4D97-AF65-F5344CB8AC3E}">
        <p14:creationId xmlns:p14="http://schemas.microsoft.com/office/powerpoint/2010/main" val="968441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390</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392</a:t>
            </a:fld>
            <a:endParaRPr lang="it-IT"/>
          </a:p>
        </p:txBody>
      </p:sp>
    </p:spTree>
    <p:extLst>
      <p:ext uri="{BB962C8B-B14F-4D97-AF65-F5344CB8AC3E}">
        <p14:creationId xmlns:p14="http://schemas.microsoft.com/office/powerpoint/2010/main" val="41725515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393</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394</a:t>
            </a:fld>
            <a:endParaRPr lang="it-IT"/>
          </a:p>
        </p:txBody>
      </p:sp>
    </p:spTree>
    <p:extLst>
      <p:ext uri="{BB962C8B-B14F-4D97-AF65-F5344CB8AC3E}">
        <p14:creationId xmlns:p14="http://schemas.microsoft.com/office/powerpoint/2010/main" val="9233314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395</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396</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397</a:t>
            </a:fld>
            <a:endParaRPr lang="it-IT"/>
          </a:p>
        </p:txBody>
      </p:sp>
    </p:spTree>
    <p:extLst>
      <p:ext uri="{BB962C8B-B14F-4D97-AF65-F5344CB8AC3E}">
        <p14:creationId xmlns:p14="http://schemas.microsoft.com/office/powerpoint/2010/main" val="73360548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398</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400</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401</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402</a:t>
            </a:fld>
            <a:endParaRPr lang="it-IT"/>
          </a:p>
        </p:txBody>
      </p:sp>
    </p:spTree>
    <p:extLst>
      <p:ext uri="{BB962C8B-B14F-4D97-AF65-F5344CB8AC3E}">
        <p14:creationId xmlns:p14="http://schemas.microsoft.com/office/powerpoint/2010/main" val="39159515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403</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404</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405</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406</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407</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408</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411</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414</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415</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416</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418</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419</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420</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421</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422</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423</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424</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425</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426</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427</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428</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429</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format</a:t>
                      </a:r>
                      <a:r>
                        <a:rPr lang="en-US" sz="1000" b="0" noProof="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a:effectLst/>
                          <a:latin typeface="Helvetica" panose="020B0604020202020204" pitchFamily="34" charset="0"/>
                          <a:cs typeface="Helvetica" panose="020B0604020202020204" pitchFamily="34" charset="0"/>
                        </a:rPr>
                        <a:t>Data access</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a:t>A data platform on the Hadoop stack requires several tools</a:t>
            </a:r>
          </a:p>
          <a:p>
            <a:endParaRPr lang="en-US" noProof="0"/>
          </a:p>
          <a:p>
            <a:endParaRPr lang="en-US" noProof="0"/>
          </a:p>
          <a:p>
            <a:endParaRPr lang="en-US" noProof="0"/>
          </a:p>
          <a:p>
            <a:endParaRPr lang="en-US" noProof="0"/>
          </a:p>
          <a:p>
            <a:endParaRPr lang="en-US" noProof="0"/>
          </a:p>
          <a:p>
            <a:r>
              <a:rPr lang="en-US" noProof="0"/>
              <a:t>How many levels of complexity are hidden here?</a:t>
            </a:r>
          </a:p>
          <a:p>
            <a:r>
              <a:rPr lang="en-US" noProof="0"/>
              <a:t>How do you provision it?</a:t>
            </a:r>
          </a:p>
          <a:p>
            <a:pPr lvl="1"/>
            <a:r>
              <a:rPr lang="en-US" noProof="0"/>
              <a:t>Manual provisioning on-premises</a:t>
            </a:r>
          </a:p>
          <a:p>
            <a:pPr lvl="1"/>
            <a:r>
              <a:rPr lang="en-US" noProof="0"/>
              <a:t>Semi-automatic provisioning on-premises</a:t>
            </a:r>
          </a:p>
          <a:p>
            <a:pPr lvl="1"/>
            <a:r>
              <a:rPr lang="en-US" noProof="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a:solidFill>
                      <a:schemeClr val="tx1"/>
                    </a:solidFill>
                    <a:latin typeface="Helvetica" panose="020B0604020202020204" pitchFamily="34" charset="0"/>
                    <a:cs typeface="Helvetica" panose="020B0604020202020204" pitchFamily="34" charset="0"/>
                  </a:rPr>
                  <a:t>Storage   .</a:t>
                </a:r>
              </a:p>
              <a:p>
                <a:pPr algn="r"/>
                <a:r>
                  <a:rPr lang="en-US" sz="1350">
                    <a:solidFill>
                      <a:schemeClr val="tx1"/>
                    </a:solidFill>
                    <a:latin typeface="Helvetica" panose="020B0604020202020204" pitchFamily="34" charset="0"/>
                    <a:cs typeface="Helvetica" panose="020B0604020202020204" pitchFamily="34" charset="0"/>
                  </a:rPr>
                  <a:t>Resources   .</a:t>
                </a:r>
              </a:p>
              <a:p>
                <a:pPr algn="r"/>
                <a:r>
                  <a:rPr lang="en-US" sz="1350">
                    <a:solidFill>
                      <a:schemeClr val="tx1"/>
                    </a:solidFill>
                    <a:latin typeface="Helvetica" panose="020B0604020202020204" pitchFamily="34" charset="0"/>
                    <a:cs typeface="Helvetica" panose="020B0604020202020204" pitchFamily="34" charset="0"/>
                  </a:rPr>
                  <a:t>Application   .</a:t>
                </a:r>
              </a:p>
              <a:p>
                <a:pPr algn="r"/>
                <a:r>
                  <a:rPr lang="en-US" sz="1350">
                    <a:solidFill>
                      <a:schemeClr val="tx1"/>
                    </a:solidFill>
                    <a:latin typeface="Helvetica" panose="020B0604020202020204" pitchFamily="34" charset="0"/>
                    <a:cs typeface="Helvetica" panose="020B0604020202020204" pitchFamily="34" charset="0"/>
                  </a:rPr>
                  <a:t>GUI   .</a:t>
                </a:r>
              </a:p>
              <a:p>
                <a:pPr algn="r"/>
                <a:r>
                  <a:rPr lang="en-US" sz="1350">
                    <a:solidFill>
                      <a:schemeClr val="tx1"/>
                    </a:solidFill>
                    <a:latin typeface="Helvetica" panose="020B0604020202020204" pitchFamily="34" charset="0"/>
                    <a:cs typeface="Helvetica" panose="020B0604020202020204" pitchFamily="34" charset="0"/>
                  </a:rPr>
                  <a:t>Messaging   .</a:t>
                </a:r>
              </a:p>
              <a:p>
                <a:pPr algn="r"/>
                <a:r>
                  <a:rPr lang="en-US" sz="135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TotalTime>
  <Words>34238</Words>
  <Application>Microsoft Office PowerPoint</Application>
  <PresentationFormat>Widescreen</PresentationFormat>
  <Paragraphs>5108</Paragraphs>
  <Slides>429</Slides>
  <Notes>51</Notes>
  <HiddenSlides>96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429</vt:i4>
      </vt:variant>
    </vt:vector>
  </HeadingPairs>
  <TitlesOfParts>
    <vt:vector size="44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cp:revision>
  <dcterms:created xsi:type="dcterms:W3CDTF">2019-03-06T18:10:20Z</dcterms:created>
  <dcterms:modified xsi:type="dcterms:W3CDTF">2023-11-28T16:41:59Z</dcterms:modified>
</cp:coreProperties>
</file>